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5" r:id="rId29"/>
    <p:sldId id="284" r:id="rId30"/>
    <p:sldId id="286" r:id="rId3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25C34"/>
    <a:srgbClr val="690F10"/>
    <a:srgbClr val="4F7E31"/>
    <a:srgbClr val="F5C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5C449-563B-4B3F-B83B-CFD8726EA0C6}" v="960" dt="2025-03-13T17:39:04.490"/>
    <p1510:client id="{9448602F-085D-4342-9896-9708E1EF700D}" v="282" dt="2025-03-13T14:39:46.880"/>
    <p1510:client id="{FCF4F0E3-D3CC-479C-87C8-70A58612BC14}" v="759" dt="2025-03-13T17:48:10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BCF9E-EF4D-4D36-9ABF-D32D6533F0DA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AAF8-E750-437C-8824-D3BD84F737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95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CAAF8-E750-437C-8824-D3BD84F7376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77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62C7-3782-46E6-365B-0C801CC59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ADCB8-0FF5-E559-4F16-C4556A96F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F1CAE-8E33-0C71-5D4E-59F6F51D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657B-0E7E-C808-6842-648F02A2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05061-DE5E-80D9-87B2-8A8349DE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71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C904-3323-34F1-53A1-3194EFB42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A7FB8-92EA-7445-750A-21EBD41F2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D42B3-8084-6C04-0842-CD865746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7703B-FF09-737A-2EA6-549CC3FF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9905D-2688-52FA-28B8-CAD2C61C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3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27809-A426-62BA-C922-66A4C2B11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A1A2E-7850-2A63-9F58-10B2F66D5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19F7D-1590-9732-B796-4ADEF81B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02F94-6C6F-BB35-85FF-F9A9CB02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23FD5-AC82-85FB-C57D-F423B198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61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22A95-91ED-F3AE-5B9D-DF11FC9B8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B844-BA52-1498-2B58-1B85570FD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7B164-8BA6-EA2D-18EF-97F4F8E21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DDD6-F496-8866-F41C-D47D6A43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1FBF-D4AA-1F25-D1F4-8EA637C2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74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67C4-7001-8F25-5812-73978B7A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DCB49-19F7-5EEB-B1FC-38844C71F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D2260-6DD1-7C00-C95A-CA0594D6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B7610-A851-2856-986A-9731337D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1AB9A-0561-ACC9-A2A7-458F1C9F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62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9B46-255F-3512-5D25-8AEEB02C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EBAD-B650-4444-A244-174B9D65E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5A22E-0418-D8BA-1A5D-A3CBCB38A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23C7C-69EB-02DC-5970-FF97C76C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2D631-A180-4D47-931F-E4DFDBAD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AEC25-E3F7-42F7-7465-7D7ED719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33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28C0F-8BA6-4F92-7B04-A1B6462C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5EC9B-905E-4A73-11A4-D322F9ECC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AAC0D-29BE-320A-0A99-9774C5805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43CE1-BB1F-D23E-0B25-6128BA81C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ADA7B-992A-C14C-6879-A2CA9671F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C97A11-87B0-B73A-E68E-AD45FCA6D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9B99-641E-2C52-ABED-9CD24D6E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913D0-1C27-D31D-36D0-F84F1EE5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0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391D-8901-DC48-4371-CA4F320F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94E0F-8F50-D3E4-4BF4-0579B520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4882A-0555-01BD-E546-286CED15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CCA66-DAF0-453D-BBDF-C52ACBCD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57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83742-101C-DD7C-B217-14CB8763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527DC-AB44-5027-B4D0-8E38F7DB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054FA-B182-B2C8-8E41-E9F71D6D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08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F5EE-7384-3F80-17A7-B0EEB15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C9428-414C-9129-6746-81D07CCEA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0B44F-DDD4-464D-F6F1-114AED50B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923F0-2E06-07DF-6E03-6DC88A65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45B90-7911-BEFA-CC70-EAA40463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CCC09-558B-441D-F240-8E4CC809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86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247D-3AF9-0E72-A33B-F313FF51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73D538-CEBA-6EA6-6B7A-E38E8F11D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BE62-BE87-F8B6-893E-C516E8833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1C51A-E249-BFCF-65AF-236D711A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5A78A-FF8E-1D12-9AC8-0BB023EC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03A0C-612F-D19E-1579-A309D527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75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048B49-BDFF-CC0A-089A-1422F2FD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F694B-3229-3697-69F7-7EE5A00D7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F8385-D8DC-1A76-4E81-1AB4466AD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D27293-DC3C-4954-B52D-BA06822FF4D7}" type="datetimeFigureOut">
              <a:rPr lang="nl-NL" smtClean="0"/>
              <a:t>13-3-2025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F275E-AB71-334B-8093-3AB76553C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0DE8-1E23-76A9-AC18-7BA453F76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9DFE7A-C37D-4A7C-B770-C20BEF0B5B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07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10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10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301CC5-AA5C-25E1-2433-B3E406BFB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6894" y="-917961"/>
            <a:ext cx="3207605" cy="565408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53BB733-EDDF-6DB4-4101-CC90F7CFC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25447" y="-1082084"/>
            <a:ext cx="25833755" cy="20211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1126E-59F9-19EA-58FA-D91C1B499F52}"/>
              </a:ext>
            </a:extLst>
          </p:cNvPr>
          <p:cNvSpPr txBox="1"/>
          <p:nvPr/>
        </p:nvSpPr>
        <p:spPr>
          <a:xfrm>
            <a:off x="399593" y="5667453"/>
            <a:ext cx="5196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noProof="0">
                <a:solidFill>
                  <a:schemeClr val="bg1"/>
                </a:solidFill>
                <a:latin typeface="Notable" panose="00000500000000000000" pitchFamily="2" charset="0"/>
              </a:rPr>
              <a:t>Branding </a:t>
            </a:r>
            <a:r>
              <a:rPr lang="nl-NL" sz="4400" noProof="0" err="1">
                <a:solidFill>
                  <a:schemeClr val="bg1"/>
                </a:solidFill>
                <a:latin typeface="Notable" panose="00000500000000000000" pitchFamily="2" charset="0"/>
              </a:rPr>
              <a:t>boris</a:t>
            </a:r>
            <a:r>
              <a:rPr lang="nl-NL" sz="4400" noProof="0">
                <a:solidFill>
                  <a:schemeClr val="bg1"/>
                </a:solidFill>
                <a:latin typeface="Notable" panose="00000500000000000000" pitchFamily="2" charset="0"/>
              </a:rPr>
              <a:t> </a:t>
            </a:r>
            <a:r>
              <a:rPr lang="nl-NL" sz="4400" noProof="0" err="1">
                <a:solidFill>
                  <a:schemeClr val="bg1"/>
                </a:solidFill>
                <a:latin typeface="Notable" panose="00000500000000000000" pitchFamily="2" charset="0"/>
              </a:rPr>
              <a:t>Scmidt</a:t>
            </a:r>
            <a:endParaRPr lang="nl-NL" sz="44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D3FAE-E32A-361C-B034-678B3F25F84F}"/>
              </a:ext>
            </a:extLst>
          </p:cNvPr>
          <p:cNvSpPr txBox="1"/>
          <p:nvPr/>
        </p:nvSpPr>
        <p:spPr>
          <a:xfrm>
            <a:off x="399593" y="6436894"/>
            <a:ext cx="1432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Groep</a:t>
            </a:r>
            <a:r>
              <a:rPr lang="nl-NL" sz="14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4:  Evy Knops, </a:t>
            </a:r>
            <a:r>
              <a:rPr lang="nl-NL" sz="1400" noProof="0" err="1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Puteri</a:t>
            </a:r>
            <a:r>
              <a:rPr lang="nl-NL" sz="14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l-NL" sz="1400" noProof="0" err="1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Basri</a:t>
            </a:r>
            <a:r>
              <a:rPr lang="nl-NL" sz="14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nl-NL" sz="1400" noProof="0" err="1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Coco</a:t>
            </a:r>
            <a:r>
              <a:rPr lang="nl-NL" sz="14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van Glabbeek, Vince Schoutrop, Jennifer Willems, Tom Keijzers, Dominique van Waardhuizen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C6EF30-08F6-382F-4AB4-61BE282F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321" y="19510410"/>
            <a:ext cx="3938642" cy="2694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DCD75-667B-4FE1-5965-AD2994965B68}"/>
              </a:ext>
            </a:extLst>
          </p:cNvPr>
          <p:cNvSpPr txBox="1"/>
          <p:nvPr/>
        </p:nvSpPr>
        <p:spPr>
          <a:xfrm>
            <a:off x="5425019" y="19770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6BAAD-1991-17C9-9387-BDCD55F53D02}"/>
              </a:ext>
            </a:extLst>
          </p:cNvPr>
          <p:cNvSpPr txBox="1"/>
          <p:nvPr/>
        </p:nvSpPr>
        <p:spPr>
          <a:xfrm>
            <a:off x="4931401" y="21101680"/>
            <a:ext cx="204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16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16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99DB1-4FFB-86C7-7E80-849E72D22FA2}"/>
              </a:ext>
            </a:extLst>
          </p:cNvPr>
          <p:cNvSpPr txBox="1"/>
          <p:nvPr/>
        </p:nvSpPr>
        <p:spPr>
          <a:xfrm>
            <a:off x="8512800" y="20688563"/>
            <a:ext cx="127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89B1F-2909-F75F-25D8-2B0137624F91}"/>
              </a:ext>
            </a:extLst>
          </p:cNvPr>
          <p:cNvSpPr txBox="1"/>
          <p:nvPr/>
        </p:nvSpPr>
        <p:spPr>
          <a:xfrm>
            <a:off x="8467867" y="19891318"/>
            <a:ext cx="14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</p:spTree>
    <p:extLst>
      <p:ext uri="{BB962C8B-B14F-4D97-AF65-F5344CB8AC3E}">
        <p14:creationId xmlns:p14="http://schemas.microsoft.com/office/powerpoint/2010/main" val="44401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FA811-5F7E-E774-DD1B-9F9D28EC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7BC387E-401E-56C1-FF55-E9019E6E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5981"/>
          <a:stretch/>
        </p:blipFill>
        <p:spPr>
          <a:xfrm>
            <a:off x="-66843168" y="-20406445"/>
            <a:ext cx="103574670" cy="20406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D01A60-59FB-8B36-1DF9-F890253DAE71}"/>
              </a:ext>
            </a:extLst>
          </p:cNvPr>
          <p:cNvSpPr txBox="1"/>
          <p:nvPr/>
        </p:nvSpPr>
        <p:spPr>
          <a:xfrm>
            <a:off x="1485418" y="-6581857"/>
            <a:ext cx="591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Brandguide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5BE64E6-6160-C2FA-B662-7ED6C887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1266093" y="-1935436"/>
            <a:ext cx="16321876" cy="3870871"/>
          </a:xfrm>
          <a:prstGeom prst="rect">
            <a:avLst/>
          </a:prstGeom>
        </p:spPr>
      </p:pic>
      <p:pic>
        <p:nvPicPr>
          <p:cNvPr id="16" name="Picture 15" descr="A logo for a brand&#10;&#10;AI-generated content may be incorrect.">
            <a:extLst>
              <a:ext uri="{FF2B5EF4-FFF2-40B4-BE49-F238E27FC236}">
                <a16:creationId xmlns:a16="http://schemas.microsoft.com/office/drawing/2014/main" id="{EF70CDE0-750A-728B-8689-EE67E7530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7" y="2756253"/>
            <a:ext cx="4023360" cy="28431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484E14E-5977-3DB3-9EC2-E93513F95E28}"/>
              </a:ext>
            </a:extLst>
          </p:cNvPr>
          <p:cNvSpPr txBox="1"/>
          <p:nvPr/>
        </p:nvSpPr>
        <p:spPr>
          <a:xfrm>
            <a:off x="1117600" y="2753360"/>
            <a:ext cx="458216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Open Sans"/>
              </a:rPr>
              <a:t>In de brand </a:t>
            </a:r>
            <a:r>
              <a:rPr lang="nl-NL" err="1">
                <a:latin typeface="Open Sans"/>
              </a:rPr>
              <a:t>guidelines</a:t>
            </a:r>
            <a:r>
              <a:rPr lang="nl-NL">
                <a:latin typeface="Open Sans"/>
              </a:rPr>
              <a:t> hebben we vooral ronde vormen en golven gebruikt omdat deze abstractheid laten zien.  </a:t>
            </a:r>
          </a:p>
          <a:p>
            <a:endParaRPr lang="nl-NL">
              <a:latin typeface="Open Sans"/>
              <a:ea typeface="Open Sans"/>
              <a:cs typeface="Open Sans"/>
            </a:endParaRPr>
          </a:p>
          <a:p>
            <a:r>
              <a:rPr lang="nl-NL">
                <a:latin typeface="Open Sans"/>
                <a:ea typeface="Open Sans"/>
                <a:cs typeface="Open Sans"/>
              </a:rPr>
              <a:t>Voor de kleuren hebben we aardse kleuren met </a:t>
            </a:r>
            <a:r>
              <a:rPr lang="nl-NL" err="1">
                <a:latin typeface="Open Sans"/>
                <a:ea typeface="Open Sans"/>
                <a:cs typeface="Open Sans"/>
              </a:rPr>
              <a:t>orange</a:t>
            </a:r>
            <a:r>
              <a:rPr lang="nl-NL">
                <a:latin typeface="Open Sans"/>
                <a:ea typeface="Open Sans"/>
                <a:cs typeface="Open Sans"/>
              </a:rPr>
              <a:t> als accentkleur gekozen. </a:t>
            </a:r>
          </a:p>
          <a:p>
            <a:endParaRPr lang="nl-NL">
              <a:latin typeface="Open Sans"/>
              <a:ea typeface="Open Sans"/>
              <a:cs typeface="Open Sans"/>
            </a:endParaRPr>
          </a:p>
          <a:p>
            <a:r>
              <a:rPr lang="nl-NL">
                <a:latin typeface="Open Sans"/>
                <a:ea typeface="Open Sans"/>
                <a:cs typeface="Open Sans"/>
              </a:rPr>
              <a:t>Voor typografie hebben we een hoofdtekst-font "</a:t>
            </a:r>
            <a:r>
              <a:rPr lang="nl-NL" err="1">
                <a:latin typeface="Open Sans"/>
                <a:ea typeface="Open Sans"/>
                <a:cs typeface="Open Sans"/>
              </a:rPr>
              <a:t>Notable</a:t>
            </a:r>
            <a:r>
              <a:rPr lang="nl-NL">
                <a:latin typeface="Open Sans"/>
                <a:ea typeface="Open Sans"/>
                <a:cs typeface="Open Sans"/>
              </a:rPr>
              <a:t>" en een context-font "Open Sans"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2A9A1F1-FF79-9460-2DE1-8F7585B5F44A}"/>
              </a:ext>
            </a:extLst>
          </p:cNvPr>
          <p:cNvSpPr txBox="1"/>
          <p:nvPr/>
        </p:nvSpPr>
        <p:spPr>
          <a:xfrm>
            <a:off x="1171116" y="2189833"/>
            <a:ext cx="20912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baseline="30000">
                <a:latin typeface="Notable"/>
              </a:rPr>
              <a:t>Brand guidelines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6348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FEB22-26B2-7523-D216-2A7DE0B3D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2B7DB97-DCD6-A92A-69C9-50C4A584E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5981"/>
          <a:stretch/>
        </p:blipFill>
        <p:spPr>
          <a:xfrm>
            <a:off x="-66843168" y="-20406445"/>
            <a:ext cx="103574670" cy="204064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7FE8A5-82B1-0E00-FA9C-5675DA2EC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1266093" y="-1935436"/>
            <a:ext cx="16321876" cy="3870871"/>
          </a:xfrm>
          <a:prstGeom prst="rect">
            <a:avLst/>
          </a:prstGeom>
        </p:spPr>
      </p:pic>
      <p:pic>
        <p:nvPicPr>
          <p:cNvPr id="3" name="Picture 2" descr="A green and white landscape&#10;&#10;AI-generated content may be incorrect.">
            <a:extLst>
              <a:ext uri="{FF2B5EF4-FFF2-40B4-BE49-F238E27FC236}">
                <a16:creationId xmlns:a16="http://schemas.microsoft.com/office/drawing/2014/main" id="{DD5A7677-75BA-E3C3-A95F-83B5B5DFD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0" y="2670898"/>
            <a:ext cx="4266313" cy="301479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4D97F70F-5EC9-2AC4-24BA-C88F5E25C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48" y="2670898"/>
            <a:ext cx="4266313" cy="301479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46719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74D90-3D41-4C4A-FA50-79A1D2BA4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7FDE6F1-32C9-8FD7-770F-DFD350CD7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5981"/>
          <a:stretch/>
        </p:blipFill>
        <p:spPr>
          <a:xfrm>
            <a:off x="-66843168" y="-20406445"/>
            <a:ext cx="103574670" cy="204064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21C0185-F402-9BFC-F143-47A350F42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1266093" y="-1935436"/>
            <a:ext cx="16321876" cy="3870871"/>
          </a:xfrm>
          <a:prstGeom prst="rect">
            <a:avLst/>
          </a:prstGeom>
        </p:spPr>
      </p:pic>
      <p:pic>
        <p:nvPicPr>
          <p:cNvPr id="4" name="Picture 3" descr="A close up of a card&#10;&#10;AI-generated content may be incorrect.">
            <a:extLst>
              <a:ext uri="{FF2B5EF4-FFF2-40B4-BE49-F238E27FC236}">
                <a16:creationId xmlns:a16="http://schemas.microsoft.com/office/drawing/2014/main" id="{1FEA9120-29C2-F1E7-83E5-B484BE9D3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3" y="2701377"/>
            <a:ext cx="4266314" cy="30147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57C01-0CC5-DF8D-E9AD-B59C90564D15}"/>
              </a:ext>
            </a:extLst>
          </p:cNvPr>
          <p:cNvSpPr txBox="1"/>
          <p:nvPr/>
        </p:nvSpPr>
        <p:spPr>
          <a:xfrm>
            <a:off x="1125415" y="3105834"/>
            <a:ext cx="497058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noProof="0">
                <a:latin typeface="Open Sans"/>
                <a:ea typeface="Open Sans"/>
                <a:cs typeface="Open Sans"/>
              </a:rPr>
              <a:t>ronde hoeken: rechte hoeken komen </a:t>
            </a:r>
            <a:r>
              <a:rPr lang="nl-NL" noProof="0" err="1">
                <a:latin typeface="Open Sans"/>
                <a:ea typeface="Open Sans"/>
                <a:cs typeface="Open Sans"/>
              </a:rPr>
              <a:t>zelfdzaam</a:t>
            </a:r>
            <a:r>
              <a:rPr lang="nl-NL" noProof="0">
                <a:latin typeface="Open Sans"/>
                <a:ea typeface="Open Sans"/>
                <a:cs typeface="Open Sans"/>
              </a:rPr>
              <a:t> voor in de natuur, dit is warm en vriendelijk en laat een contrast zijn tegenover de typografie</a:t>
            </a:r>
            <a:br>
              <a:rPr lang="nl-NL" noProof="0">
                <a:latin typeface="Open Sans"/>
                <a:ea typeface="Open Sans"/>
                <a:cs typeface="Open Sans"/>
              </a:rPr>
            </a:br>
            <a:br>
              <a:rPr lang="nl-NL" noProof="0">
                <a:latin typeface="Open Sans"/>
                <a:ea typeface="Open Sans"/>
                <a:cs typeface="Open Sans"/>
              </a:rPr>
            </a:br>
            <a:r>
              <a:rPr lang="nl-NL" noProof="0">
                <a:latin typeface="Open Sans"/>
                <a:ea typeface="Open Sans"/>
                <a:cs typeface="Open Sans"/>
              </a:rPr>
              <a:t>ronde vormen en golven: voor abstractheid</a:t>
            </a:r>
            <a:endParaRPr lang="nl-NL" noProof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950C47F-04C2-64E9-CEF2-948DF80B9AE8}"/>
              </a:ext>
            </a:extLst>
          </p:cNvPr>
          <p:cNvSpPr txBox="1"/>
          <p:nvPr/>
        </p:nvSpPr>
        <p:spPr>
          <a:xfrm>
            <a:off x="1130489" y="2438400"/>
            <a:ext cx="35821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noProof="0">
                <a:latin typeface="Notable"/>
              </a:rPr>
              <a:t>Visualisatie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0436162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95642-2263-B597-C3E6-FF56C20D2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5E5993-AD9E-93A2-BF19-AAB5480E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4830"/>
          <a:stretch/>
        </p:blipFill>
        <p:spPr>
          <a:xfrm>
            <a:off x="-67833768" y="-13548445"/>
            <a:ext cx="103574670" cy="20939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5A268-7E25-41C7-7939-07D6066B6173}"/>
              </a:ext>
            </a:extLst>
          </p:cNvPr>
          <p:cNvSpPr txBox="1"/>
          <p:nvPr/>
        </p:nvSpPr>
        <p:spPr>
          <a:xfrm>
            <a:off x="-20083744" y="99171"/>
            <a:ext cx="807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sz="7200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0A768-50C2-32EC-AD9B-6E4E3C6C4164}"/>
              </a:ext>
            </a:extLst>
          </p:cNvPr>
          <p:cNvSpPr txBox="1"/>
          <p:nvPr/>
        </p:nvSpPr>
        <p:spPr>
          <a:xfrm>
            <a:off x="-16675921" y="19358701"/>
            <a:ext cx="11475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80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80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8BF07-ED74-925F-6321-9C40D2D7102F}"/>
              </a:ext>
            </a:extLst>
          </p:cNvPr>
          <p:cNvSpPr txBox="1"/>
          <p:nvPr/>
        </p:nvSpPr>
        <p:spPr>
          <a:xfrm>
            <a:off x="36892678" y="13946864"/>
            <a:ext cx="8187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  <a:endParaRPr lang="nl-NL" sz="1600" noProof="0">
              <a:solidFill>
                <a:srgbClr val="F5C49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7C3D7-4B4E-82DB-91F8-42A2759A2294}"/>
              </a:ext>
            </a:extLst>
          </p:cNvPr>
          <p:cNvSpPr txBox="1"/>
          <p:nvPr/>
        </p:nvSpPr>
        <p:spPr>
          <a:xfrm>
            <a:off x="34531264" y="1207167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C0FDE-C67F-C9D0-5058-E5200F032B67}"/>
              </a:ext>
            </a:extLst>
          </p:cNvPr>
          <p:cNvSpPr txBox="1"/>
          <p:nvPr/>
        </p:nvSpPr>
        <p:spPr>
          <a:xfrm>
            <a:off x="494818" y="276143"/>
            <a:ext cx="591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Brandguide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A892B03-E504-DC0F-9275-CB01548F1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2064938" y="4922564"/>
            <a:ext cx="16321876" cy="3870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D6CC36-144F-D386-6EDB-C15A537DDBE9}"/>
              </a:ext>
            </a:extLst>
          </p:cNvPr>
          <p:cNvSpPr txBox="1"/>
          <p:nvPr/>
        </p:nvSpPr>
        <p:spPr>
          <a:xfrm>
            <a:off x="726830" y="10139830"/>
            <a:ext cx="4970585" cy="64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Jen:</a:t>
            </a:r>
          </a:p>
          <a:p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Uitleg over de brand guide pagina en keuzes</a:t>
            </a:r>
          </a:p>
        </p:txBody>
      </p:sp>
      <p:pic>
        <p:nvPicPr>
          <p:cNvPr id="16" name="Picture 15" descr="A logo for a brand&#10;&#10;AI-generated content may be incorrect.">
            <a:extLst>
              <a:ext uri="{FF2B5EF4-FFF2-40B4-BE49-F238E27FC236}">
                <a16:creationId xmlns:a16="http://schemas.microsoft.com/office/drawing/2014/main" id="{20071487-505F-7355-847C-3EE378E6C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39830"/>
            <a:ext cx="4897371" cy="3460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43055EF-117F-D9C3-94A0-EDC328C0D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681704" y="-23211762"/>
            <a:ext cx="24452777" cy="188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C2F17-49B1-CBD4-90E3-CF9679BE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0D8F0B9-45D0-37D5-AA36-5DDB95A34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82315" y="-16372882"/>
            <a:ext cx="24452777" cy="188988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943FE8F-1644-1E63-33B5-9E30DCBDB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6679" y="2984631"/>
            <a:ext cx="3938642" cy="2694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F27A56-1806-104A-7873-9020FF9F4C68}"/>
              </a:ext>
            </a:extLst>
          </p:cNvPr>
          <p:cNvSpPr txBox="1"/>
          <p:nvPr/>
        </p:nvSpPr>
        <p:spPr>
          <a:xfrm>
            <a:off x="4117377" y="3244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F5FEB-319D-A1DA-DBF3-4CA02164329E}"/>
              </a:ext>
            </a:extLst>
          </p:cNvPr>
          <p:cNvSpPr txBox="1"/>
          <p:nvPr/>
        </p:nvSpPr>
        <p:spPr>
          <a:xfrm>
            <a:off x="3623759" y="4575901"/>
            <a:ext cx="204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16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16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7DBAA-A3C2-25EE-07BE-40FF550D3325}"/>
              </a:ext>
            </a:extLst>
          </p:cNvPr>
          <p:cNvSpPr txBox="1"/>
          <p:nvPr/>
        </p:nvSpPr>
        <p:spPr>
          <a:xfrm>
            <a:off x="7205158" y="4162784"/>
            <a:ext cx="127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62C5A-615D-28FA-552A-902281C46EC8}"/>
              </a:ext>
            </a:extLst>
          </p:cNvPr>
          <p:cNvSpPr txBox="1"/>
          <p:nvPr/>
        </p:nvSpPr>
        <p:spPr>
          <a:xfrm>
            <a:off x="7160225" y="3365539"/>
            <a:ext cx="14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</p:spTree>
    <p:extLst>
      <p:ext uri="{BB962C8B-B14F-4D97-AF65-F5344CB8AC3E}">
        <p14:creationId xmlns:p14="http://schemas.microsoft.com/office/powerpoint/2010/main" val="1645591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EBE6-B598-9E7C-0879-50BDC17CC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76F7F7F-DCFC-5095-D9CA-47E81280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652208" y="-178812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0513E0-07B4-EDE6-1C9E-CF7F8DE5947C}"/>
              </a:ext>
            </a:extLst>
          </p:cNvPr>
          <p:cNvSpPr txBox="1"/>
          <p:nvPr/>
        </p:nvSpPr>
        <p:spPr>
          <a:xfrm>
            <a:off x="494818" y="276143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0BA0E-5BD3-292D-C9E3-7D7BCACD3EAA}"/>
              </a:ext>
            </a:extLst>
          </p:cNvPr>
          <p:cNvSpPr txBox="1"/>
          <p:nvPr/>
        </p:nvSpPr>
        <p:spPr>
          <a:xfrm>
            <a:off x="-18940744" y="-16492250"/>
            <a:ext cx="807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sz="7200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F15F6-A4C1-6422-F204-F37CC05FCB15}"/>
              </a:ext>
            </a:extLst>
          </p:cNvPr>
          <p:cNvSpPr txBox="1"/>
          <p:nvPr/>
        </p:nvSpPr>
        <p:spPr>
          <a:xfrm>
            <a:off x="-15532921" y="2767280"/>
            <a:ext cx="11475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80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80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94462-98B6-83AB-3429-0DBC2C7F7E94}"/>
              </a:ext>
            </a:extLst>
          </p:cNvPr>
          <p:cNvSpPr txBox="1"/>
          <p:nvPr/>
        </p:nvSpPr>
        <p:spPr>
          <a:xfrm>
            <a:off x="38035678" y="-2644557"/>
            <a:ext cx="8187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  <a:endParaRPr lang="nl-NL" sz="1600" noProof="0">
              <a:solidFill>
                <a:srgbClr val="F5C49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4745B-78A3-D69E-A2CB-344DCF4F6346}"/>
              </a:ext>
            </a:extLst>
          </p:cNvPr>
          <p:cNvSpPr txBox="1"/>
          <p:nvPr/>
        </p:nvSpPr>
        <p:spPr>
          <a:xfrm>
            <a:off x="35674264" y="-15384254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BB388E6-36B6-0B11-90AE-66D1C3EA8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057892" y="7667037"/>
            <a:ext cx="21990259" cy="124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31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0AF4A-1792-4CD3-1596-812F806A4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30BFA9D-C0AB-510C-F869-312C7066C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099504" y="-292350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38963A-BE88-0C50-4873-372C6A9DBB81}"/>
              </a:ext>
            </a:extLst>
          </p:cNvPr>
          <p:cNvSpPr txBox="1"/>
          <p:nvPr/>
        </p:nvSpPr>
        <p:spPr>
          <a:xfrm>
            <a:off x="1047522" y="-11077657"/>
            <a:ext cx="87030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FD7EB98-A70F-18B5-F62C-F6CEDB9B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6096" y="-10087563"/>
            <a:ext cx="21990259" cy="12433854"/>
          </a:xfrm>
          <a:prstGeom prst="rect">
            <a:avLst/>
          </a:prstGeom>
        </p:spPr>
      </p:pic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BCC87634-0255-0750-6B9D-C10FA7FCA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24" y="2016369"/>
            <a:ext cx="2705669" cy="4590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FC34D0-7CBE-D37C-86F7-D735EFF34689}"/>
              </a:ext>
            </a:extLst>
          </p:cNvPr>
          <p:cNvSpPr txBox="1"/>
          <p:nvPr/>
        </p:nvSpPr>
        <p:spPr>
          <a:xfrm>
            <a:off x="4728018" y="1954447"/>
            <a:ext cx="199285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400" b="1" noProof="0">
                <a:latin typeface="Notable"/>
              </a:rPr>
              <a:t>Persona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F189F-31FD-D6D1-30CD-614F8615010D}"/>
              </a:ext>
            </a:extLst>
          </p:cNvPr>
          <p:cNvSpPr txBox="1"/>
          <p:nvPr/>
        </p:nvSpPr>
        <p:spPr>
          <a:xfrm>
            <a:off x="4724400" y="2776288"/>
            <a:ext cx="517322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Doelgroep: linkse levensgenieters van leeftijd 18-32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noProof="0" err="1">
                <a:latin typeface="Open Sans" pitchFamily="2" charset="0"/>
                <a:ea typeface="Open Sans" pitchFamily="2" charset="0"/>
                <a:cs typeface="Open Sans" pitchFamily="2" charset="0"/>
              </a:rPr>
              <a:t>Influences</a:t>
            </a:r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: Music Streaming service, vrienden,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Favoriete albums met raad gegeven aan interviews van de doelgroep.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Apparatuur en Muziek gebruik.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noProof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33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AC317-B021-074E-1F9C-425AE4A24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262FC67-D757-7252-A69F-3EF097869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099504" y="-292350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7B241-19B5-5AD1-FEA2-3F611A77170E}"/>
              </a:ext>
            </a:extLst>
          </p:cNvPr>
          <p:cNvSpPr txBox="1"/>
          <p:nvPr/>
        </p:nvSpPr>
        <p:spPr>
          <a:xfrm>
            <a:off x="1047522" y="-11077657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E606B9-581D-1925-0568-4BDD4EA44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6096" y="-10087563"/>
            <a:ext cx="21990259" cy="1243385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397930-B334-8FE7-9099-618076BEB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68" y="1889761"/>
            <a:ext cx="5930864" cy="49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98826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35E5-8D1B-BFF8-B9E3-13A8D752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9C6A8B7-AF93-5A7D-7BA8-E80D71223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099504" y="-292350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EFA90-3A46-B26F-93D7-3436D947FEA2}"/>
              </a:ext>
            </a:extLst>
          </p:cNvPr>
          <p:cNvSpPr txBox="1"/>
          <p:nvPr/>
        </p:nvSpPr>
        <p:spPr>
          <a:xfrm>
            <a:off x="1047522" y="-11077657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939EA6-0356-DA45-A2CD-57B5D3D27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6096" y="-10087563"/>
            <a:ext cx="21990259" cy="12433854"/>
          </a:xfrm>
          <a:prstGeom prst="rect">
            <a:avLst/>
          </a:prstGeom>
        </p:spPr>
      </p:pic>
      <p:pic>
        <p:nvPicPr>
          <p:cNvPr id="5" name="Picture 4" descr="A white and green table with black text&#10;&#10;AI-generated content may be incorrect.">
            <a:extLst>
              <a:ext uri="{FF2B5EF4-FFF2-40B4-BE49-F238E27FC236}">
                <a16:creationId xmlns:a16="http://schemas.microsoft.com/office/drawing/2014/main" id="{8CCF4949-5E48-A393-8B95-44FE05EBE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62" y="1935480"/>
            <a:ext cx="6842476" cy="464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7A5FA-A785-1DBF-3D98-462225799B02}"/>
              </a:ext>
            </a:extLst>
          </p:cNvPr>
          <p:cNvSpPr txBox="1"/>
          <p:nvPr/>
        </p:nvSpPr>
        <p:spPr>
          <a:xfrm>
            <a:off x="5122015" y="1412260"/>
            <a:ext cx="127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noProof="0">
                <a:latin typeface="Notable" panose="00000500000000000000" pitchFamily="2" charset="0"/>
              </a:rPr>
              <a:t>Week 1</a:t>
            </a:r>
          </a:p>
        </p:txBody>
      </p:sp>
    </p:spTree>
    <p:extLst>
      <p:ext uri="{BB962C8B-B14F-4D97-AF65-F5344CB8AC3E}">
        <p14:creationId xmlns:p14="http://schemas.microsoft.com/office/powerpoint/2010/main" val="726564131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5AFEB-ACC9-EC3A-5E66-6FCC69152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60C8320-80DF-DA67-FB15-A7D8BC2E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099504" y="-292350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DE184-2030-FD4C-A86E-7F8326A5EC28}"/>
              </a:ext>
            </a:extLst>
          </p:cNvPr>
          <p:cNvSpPr txBox="1"/>
          <p:nvPr/>
        </p:nvSpPr>
        <p:spPr>
          <a:xfrm>
            <a:off x="1047522" y="-11077657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0A678F-C791-47EE-F8F2-BDE144F10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6096" y="-10087563"/>
            <a:ext cx="21990259" cy="12433854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5A0FA6-987E-51CB-49E9-F66C007FA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22" y="2057400"/>
            <a:ext cx="6843756" cy="4282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DBAC7-6EB7-BB0C-334A-D302392D95E8}"/>
              </a:ext>
            </a:extLst>
          </p:cNvPr>
          <p:cNvSpPr txBox="1"/>
          <p:nvPr/>
        </p:nvSpPr>
        <p:spPr>
          <a:xfrm>
            <a:off x="5122015" y="1412260"/>
            <a:ext cx="127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noProof="0">
                <a:latin typeface="Notable" panose="00000500000000000000" pitchFamily="2" charset="0"/>
              </a:rPr>
              <a:t>Week 2</a:t>
            </a:r>
          </a:p>
        </p:txBody>
      </p:sp>
    </p:spTree>
    <p:extLst>
      <p:ext uri="{BB962C8B-B14F-4D97-AF65-F5344CB8AC3E}">
        <p14:creationId xmlns:p14="http://schemas.microsoft.com/office/powerpoint/2010/main" val="115603550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5D075F5-FD22-8EBF-07B0-9D2CAF82A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82315" y="-16372882"/>
            <a:ext cx="24452777" cy="188988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0E06276-10F5-584D-CC33-F46460390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6679" y="2984631"/>
            <a:ext cx="3938642" cy="2694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0B2E96-15E6-4BB1-16EF-832254BD3BFE}"/>
              </a:ext>
            </a:extLst>
          </p:cNvPr>
          <p:cNvSpPr txBox="1"/>
          <p:nvPr/>
        </p:nvSpPr>
        <p:spPr>
          <a:xfrm>
            <a:off x="4117377" y="3244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30C6E-5F0A-0691-FA92-7CAAE997CEA3}"/>
              </a:ext>
            </a:extLst>
          </p:cNvPr>
          <p:cNvSpPr txBox="1"/>
          <p:nvPr/>
        </p:nvSpPr>
        <p:spPr>
          <a:xfrm>
            <a:off x="3623759" y="4575901"/>
            <a:ext cx="204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16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16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4203E-9750-77A1-2D76-0AB390E86B07}"/>
              </a:ext>
            </a:extLst>
          </p:cNvPr>
          <p:cNvSpPr txBox="1"/>
          <p:nvPr/>
        </p:nvSpPr>
        <p:spPr>
          <a:xfrm>
            <a:off x="7205158" y="4162784"/>
            <a:ext cx="127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395F8-306F-A6C1-BB78-A2849694AE2C}"/>
              </a:ext>
            </a:extLst>
          </p:cNvPr>
          <p:cNvSpPr txBox="1"/>
          <p:nvPr/>
        </p:nvSpPr>
        <p:spPr>
          <a:xfrm>
            <a:off x="7160225" y="3365539"/>
            <a:ext cx="14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EE8FD-4568-AAA8-1031-555FF8FA6A4E}"/>
              </a:ext>
            </a:extLst>
          </p:cNvPr>
          <p:cNvSpPr txBox="1"/>
          <p:nvPr/>
        </p:nvSpPr>
        <p:spPr>
          <a:xfrm>
            <a:off x="5463844" y="3534816"/>
            <a:ext cx="7760458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" noProof="0" err="1">
                <a:solidFill>
                  <a:srgbClr val="4F7E31"/>
                </a:solidFill>
                <a:latin typeface="Notable" panose="00000500000000000000" pitchFamily="2" charset="0"/>
              </a:rPr>
              <a:t>Recap</a:t>
            </a:r>
            <a:endParaRPr lang="nl-NL" sz="100" noProof="0">
              <a:solidFill>
                <a:srgbClr val="4F7E31"/>
              </a:solidFill>
              <a:latin typeface="Notabl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13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9DB7E-8E73-9E34-D5BF-3C8693EFF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709CCBA-1AC8-F126-F05A-112FB565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099504" y="-292350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31AAC3-E031-FC0C-3A23-8466DE1E84D4}"/>
              </a:ext>
            </a:extLst>
          </p:cNvPr>
          <p:cNvSpPr txBox="1"/>
          <p:nvPr/>
        </p:nvSpPr>
        <p:spPr>
          <a:xfrm>
            <a:off x="1047522" y="-11077657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7668D6-0A70-3E22-9746-7E1B0EC39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6096" y="-10087563"/>
            <a:ext cx="21990259" cy="12433854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8CF696-0ABF-894C-9B49-E8EED9014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48" y="1935480"/>
            <a:ext cx="6018903" cy="478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0D544-BF60-CB43-819C-42D205D168C5}"/>
              </a:ext>
            </a:extLst>
          </p:cNvPr>
          <p:cNvSpPr txBox="1"/>
          <p:nvPr/>
        </p:nvSpPr>
        <p:spPr>
          <a:xfrm>
            <a:off x="5122015" y="1412260"/>
            <a:ext cx="127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noProof="0">
                <a:latin typeface="Notable" panose="00000500000000000000" pitchFamily="2" charset="0"/>
              </a:rPr>
              <a:t>Week 3</a:t>
            </a:r>
          </a:p>
        </p:txBody>
      </p:sp>
    </p:spTree>
    <p:extLst>
      <p:ext uri="{BB962C8B-B14F-4D97-AF65-F5344CB8AC3E}">
        <p14:creationId xmlns:p14="http://schemas.microsoft.com/office/powerpoint/2010/main" val="36141355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E4654-AE02-C261-A3BA-54A6D4D05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50909A3-8F2F-BC98-321B-E92745543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099504" y="-28133596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ADFF9-95F0-D3F4-01B0-6895C8CF4A16}"/>
              </a:ext>
            </a:extLst>
          </p:cNvPr>
          <p:cNvSpPr txBox="1"/>
          <p:nvPr/>
        </p:nvSpPr>
        <p:spPr>
          <a:xfrm>
            <a:off x="1047522" y="-11077657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69F5EBA-1857-0DA0-C57E-47648AB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6096" y="-10087563"/>
            <a:ext cx="21990259" cy="12433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98B01-192E-7262-421E-58DA2C62ADF0}"/>
              </a:ext>
            </a:extLst>
          </p:cNvPr>
          <p:cNvSpPr txBox="1"/>
          <p:nvPr/>
        </p:nvSpPr>
        <p:spPr>
          <a:xfrm>
            <a:off x="5061902" y="1509043"/>
            <a:ext cx="127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noProof="0">
                <a:latin typeface="Notable" panose="00000500000000000000" pitchFamily="2" charset="0"/>
              </a:rPr>
              <a:t>Week 4</a:t>
            </a:r>
          </a:p>
        </p:txBody>
      </p:sp>
      <p:pic>
        <p:nvPicPr>
          <p:cNvPr id="8" name="Picture 7" descr="A screenshot of a white sheet with green text&#10;&#10;AI-generated content may be incorrect.">
            <a:extLst>
              <a:ext uri="{FF2B5EF4-FFF2-40B4-BE49-F238E27FC236}">
                <a16:creationId xmlns:a16="http://schemas.microsoft.com/office/drawing/2014/main" id="{8D454828-457E-BC91-20A3-5C80F47AF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84" y="2072640"/>
            <a:ext cx="6802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0198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CBFC1-BEE7-0A83-893A-EFED272E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5314E48-9AEF-DE54-B2F4-953D4B111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652208" y="-17881278"/>
            <a:ext cx="88583008" cy="34111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D66A6-E275-E17D-844C-6D8B0A1559D1}"/>
              </a:ext>
            </a:extLst>
          </p:cNvPr>
          <p:cNvSpPr txBox="1"/>
          <p:nvPr/>
        </p:nvSpPr>
        <p:spPr>
          <a:xfrm>
            <a:off x="494818" y="276143"/>
            <a:ext cx="42945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Content</a:t>
            </a:r>
          </a:p>
          <a:p>
            <a:r>
              <a:rPr lang="nl-NL" sz="9600" noProof="0" err="1">
                <a:solidFill>
                  <a:schemeClr val="bg1"/>
                </a:solidFill>
                <a:latin typeface="Notable" panose="00000500000000000000" pitchFamily="2" charset="0"/>
              </a:rPr>
              <a:t>Strategy</a:t>
            </a:r>
            <a:endParaRPr lang="nl-NL" sz="96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4B8A7-F343-7123-AD6F-A7FAE96BD40C}"/>
              </a:ext>
            </a:extLst>
          </p:cNvPr>
          <p:cNvSpPr txBox="1"/>
          <p:nvPr/>
        </p:nvSpPr>
        <p:spPr>
          <a:xfrm>
            <a:off x="-18940744" y="-16492250"/>
            <a:ext cx="807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sz="7200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881C5-37AD-A4D1-0BFC-007440005A9D}"/>
              </a:ext>
            </a:extLst>
          </p:cNvPr>
          <p:cNvSpPr txBox="1"/>
          <p:nvPr/>
        </p:nvSpPr>
        <p:spPr>
          <a:xfrm>
            <a:off x="-15532921" y="2767280"/>
            <a:ext cx="11475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80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80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990D3-082B-7B83-CD40-8BC708655823}"/>
              </a:ext>
            </a:extLst>
          </p:cNvPr>
          <p:cNvSpPr txBox="1"/>
          <p:nvPr/>
        </p:nvSpPr>
        <p:spPr>
          <a:xfrm>
            <a:off x="38035678" y="-2644557"/>
            <a:ext cx="8187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  <a:endParaRPr lang="nl-NL" sz="1600" noProof="0">
              <a:solidFill>
                <a:srgbClr val="F5C49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0944B-A776-CF43-8322-D1A3303D7A54}"/>
              </a:ext>
            </a:extLst>
          </p:cNvPr>
          <p:cNvSpPr txBox="1"/>
          <p:nvPr/>
        </p:nvSpPr>
        <p:spPr>
          <a:xfrm>
            <a:off x="35674264" y="-15384254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478D1F9-E0E0-AED3-C8C8-DECB030F3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057892" y="6581857"/>
            <a:ext cx="21990259" cy="124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62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F039F-B82A-8D42-377C-C6BF09DD7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C0256AE-86C7-51D4-42F3-E7C13EAEF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82315" y="-16372882"/>
            <a:ext cx="24452777" cy="188988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057D5DF-785C-3FA5-2776-BDBA27B8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6679" y="2984631"/>
            <a:ext cx="3938642" cy="2694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820F7-22AB-2A54-A248-0125A89DA867}"/>
              </a:ext>
            </a:extLst>
          </p:cNvPr>
          <p:cNvSpPr txBox="1"/>
          <p:nvPr/>
        </p:nvSpPr>
        <p:spPr>
          <a:xfrm>
            <a:off x="4117377" y="3244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C15B4-97B5-2F56-BC08-8F1A21FB84E7}"/>
              </a:ext>
            </a:extLst>
          </p:cNvPr>
          <p:cNvSpPr txBox="1"/>
          <p:nvPr/>
        </p:nvSpPr>
        <p:spPr>
          <a:xfrm>
            <a:off x="3623759" y="4575901"/>
            <a:ext cx="204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16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16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80DF7-5682-D323-27B7-57E285485BA3}"/>
              </a:ext>
            </a:extLst>
          </p:cNvPr>
          <p:cNvSpPr txBox="1"/>
          <p:nvPr/>
        </p:nvSpPr>
        <p:spPr>
          <a:xfrm>
            <a:off x="7205158" y="4162784"/>
            <a:ext cx="127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12E95-2345-BD43-94F7-A50CFBBC2CF1}"/>
              </a:ext>
            </a:extLst>
          </p:cNvPr>
          <p:cNvSpPr txBox="1"/>
          <p:nvPr/>
        </p:nvSpPr>
        <p:spPr>
          <a:xfrm>
            <a:off x="7160225" y="3365539"/>
            <a:ext cx="14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</p:spTree>
    <p:extLst>
      <p:ext uri="{BB962C8B-B14F-4D97-AF65-F5344CB8AC3E}">
        <p14:creationId xmlns:p14="http://schemas.microsoft.com/office/powerpoint/2010/main" val="267545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20A9A-80E2-2D7A-6FCD-9B0B092E4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6619BBD-42E5-0BAB-D164-30879E98F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17595" y="-25181602"/>
            <a:ext cx="24452777" cy="188988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318E7CA-A457-0D56-09BA-6FDBDE27F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88" r="14076"/>
          <a:stretch/>
        </p:blipFill>
        <p:spPr>
          <a:xfrm>
            <a:off x="-45961574" y="-4038600"/>
            <a:ext cx="62931088" cy="19606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ED6D5-3E5E-F60E-4C76-08C64632382E}"/>
              </a:ext>
            </a:extLst>
          </p:cNvPr>
          <p:cNvSpPr txBox="1"/>
          <p:nvPr/>
        </p:nvSpPr>
        <p:spPr>
          <a:xfrm>
            <a:off x="-29227744" y="-13724969"/>
            <a:ext cx="807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sz="7200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1FDC2-D919-A15B-1BCC-10310CC72C8D}"/>
              </a:ext>
            </a:extLst>
          </p:cNvPr>
          <p:cNvSpPr txBox="1"/>
          <p:nvPr/>
        </p:nvSpPr>
        <p:spPr>
          <a:xfrm>
            <a:off x="-25819921" y="5534561"/>
            <a:ext cx="11475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80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80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B5329-920A-B8A9-3259-D988F78DD3F0}"/>
              </a:ext>
            </a:extLst>
          </p:cNvPr>
          <p:cNvSpPr txBox="1"/>
          <p:nvPr/>
        </p:nvSpPr>
        <p:spPr>
          <a:xfrm>
            <a:off x="27748678" y="122724"/>
            <a:ext cx="8187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  <a:endParaRPr lang="nl-NL" sz="1600" noProof="0">
              <a:solidFill>
                <a:srgbClr val="F5C49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19DBF-D597-CD76-40BB-3659944514AF}"/>
              </a:ext>
            </a:extLst>
          </p:cNvPr>
          <p:cNvSpPr txBox="1"/>
          <p:nvPr/>
        </p:nvSpPr>
        <p:spPr>
          <a:xfrm>
            <a:off x="25387264" y="-12616973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413A6-3319-C114-6EB8-6D9CFD4D31B3}"/>
              </a:ext>
            </a:extLst>
          </p:cNvPr>
          <p:cNvSpPr txBox="1"/>
          <p:nvPr/>
        </p:nvSpPr>
        <p:spPr>
          <a:xfrm>
            <a:off x="494818" y="276143"/>
            <a:ext cx="54150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Uitvoering</a:t>
            </a:r>
          </a:p>
        </p:txBody>
      </p:sp>
      <p:pic>
        <p:nvPicPr>
          <p:cNvPr id="13" name="Picture 12" descr="A black and tan background&#10;&#10;AI-generated content may be incorrect.">
            <a:extLst>
              <a:ext uri="{FF2B5EF4-FFF2-40B4-BE49-F238E27FC236}">
                <a16:creationId xmlns:a16="http://schemas.microsoft.com/office/drawing/2014/main" id="{2C662559-5A28-8DFB-625B-D3159E640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0238" y="-10723284"/>
            <a:ext cx="20200638" cy="98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8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C0EBB-D826-521E-082C-0BB98B5C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0178DE-A76C-5876-94A1-643599D8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17595" y="-25181602"/>
            <a:ext cx="24452777" cy="188988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A8B62A-FA4A-62A5-F3D7-41380DC28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041" t="51337" r="15117" b="-2835"/>
          <a:stretch/>
        </p:blipFill>
        <p:spPr>
          <a:xfrm>
            <a:off x="-43279334" y="10119359"/>
            <a:ext cx="62931088" cy="17168233"/>
          </a:xfrm>
          <a:prstGeom prst="rect">
            <a:avLst/>
          </a:prstGeom>
        </p:spPr>
      </p:pic>
      <p:pic>
        <p:nvPicPr>
          <p:cNvPr id="8" name="Picture 7" descr="A black and tan background&#10;&#10;AI-generated content may be incorrect.">
            <a:extLst>
              <a:ext uri="{FF2B5EF4-FFF2-40B4-BE49-F238E27FC236}">
                <a16:creationId xmlns:a16="http://schemas.microsoft.com/office/drawing/2014/main" id="{B07174B9-8C2B-65AD-E289-373476516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595" y="242022"/>
            <a:ext cx="20200638" cy="9877337"/>
          </a:xfrm>
          <a:prstGeom prst="rect">
            <a:avLst/>
          </a:prstGeom>
        </p:spPr>
      </p:pic>
      <p:pic>
        <p:nvPicPr>
          <p:cNvPr id="10" name="Picture 9" descr="A screenshot of a music video&#10;&#10;AI-generated content may be incorrect.">
            <a:extLst>
              <a:ext uri="{FF2B5EF4-FFF2-40B4-BE49-F238E27FC236}">
                <a16:creationId xmlns:a16="http://schemas.microsoft.com/office/drawing/2014/main" id="{B742CB20-B300-C8C5-B677-EE8C4D588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02130"/>
            <a:ext cx="2416492" cy="4295986"/>
          </a:xfrm>
          <a:prstGeom prst="rect">
            <a:avLst/>
          </a:prstGeom>
        </p:spPr>
      </p:pic>
      <p:pic>
        <p:nvPicPr>
          <p:cNvPr id="16" name="Picture 1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807205EB-5072-9214-DA33-A49E5E551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38" y="381910"/>
            <a:ext cx="3532904" cy="64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FF2EA-42B6-B7A5-5A4D-0C8CB6907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tan background&#10;&#10;AI-generated content may be incorrect.">
            <a:extLst>
              <a:ext uri="{FF2B5EF4-FFF2-40B4-BE49-F238E27FC236}">
                <a16:creationId xmlns:a16="http://schemas.microsoft.com/office/drawing/2014/main" id="{5331D794-B31F-DE49-473B-A8C6B51D2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595" y="242022"/>
            <a:ext cx="20200638" cy="9877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43A171-2515-66A0-1A11-1C13AC3BA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346032"/>
            <a:ext cx="11201400" cy="216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40508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0477-E4B5-633E-A29D-33355C585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tan background&#10;&#10;AI-generated content may be incorrect.">
            <a:extLst>
              <a:ext uri="{FF2B5EF4-FFF2-40B4-BE49-F238E27FC236}">
                <a16:creationId xmlns:a16="http://schemas.microsoft.com/office/drawing/2014/main" id="{5D0FF706-ED6B-CF79-DF18-C8C416845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595" y="242022"/>
            <a:ext cx="20200638" cy="9877337"/>
          </a:xfrm>
          <a:prstGeom prst="rect">
            <a:avLst/>
          </a:prstGeom>
        </p:spPr>
      </p:pic>
      <p:pic>
        <p:nvPicPr>
          <p:cNvPr id="3" name="Picture 2" descr="A person on stage with microphone&#10;&#10;AI-generated content may be incorrect.">
            <a:extLst>
              <a:ext uri="{FF2B5EF4-FFF2-40B4-BE49-F238E27FC236}">
                <a16:creationId xmlns:a16="http://schemas.microsoft.com/office/drawing/2014/main" id="{C4A8F4EB-942A-9287-0836-5B618DFDB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68" y="2286000"/>
            <a:ext cx="2205732" cy="3733800"/>
          </a:xfrm>
          <a:prstGeom prst="rect">
            <a:avLst/>
          </a:prstGeom>
        </p:spPr>
      </p:pic>
      <p:pic>
        <p:nvPicPr>
          <p:cNvPr id="7" name="Picture 6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F5C5CEEA-B4C3-233A-79BE-4F682AE5A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60" y="2286000"/>
            <a:ext cx="20256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48722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D8C75-098D-77C0-CA9C-28139E11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tan background&#10;&#10;AI-generated content may be incorrect.">
            <a:extLst>
              <a:ext uri="{FF2B5EF4-FFF2-40B4-BE49-F238E27FC236}">
                <a16:creationId xmlns:a16="http://schemas.microsoft.com/office/drawing/2014/main" id="{2EC2EEA1-1E74-3DB3-45A0-A64A1358F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595" y="242022"/>
            <a:ext cx="20200638" cy="9877337"/>
          </a:xfrm>
          <a:prstGeom prst="rect">
            <a:avLst/>
          </a:prstGeom>
        </p:spPr>
      </p:pic>
      <p:pic>
        <p:nvPicPr>
          <p:cNvPr id="4" name="Picture 3" descr="A poster with text and a qr code&#10;&#10;AI-generated content may be incorrect.">
            <a:extLst>
              <a:ext uri="{FF2B5EF4-FFF2-40B4-BE49-F238E27FC236}">
                <a16:creationId xmlns:a16="http://schemas.microsoft.com/office/drawing/2014/main" id="{301CF85B-B94B-98C8-1073-2D139E0F0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12" y="2335356"/>
            <a:ext cx="2762288" cy="3671022"/>
          </a:xfrm>
          <a:prstGeom prst="rect">
            <a:avLst/>
          </a:prstGeom>
        </p:spPr>
      </p:pic>
      <p:pic>
        <p:nvPicPr>
          <p:cNvPr id="6" name="Picture 5" descr="A red and white poster&#10;&#10;AI-generated content may be incorrect.">
            <a:extLst>
              <a:ext uri="{FF2B5EF4-FFF2-40B4-BE49-F238E27FC236}">
                <a16:creationId xmlns:a16="http://schemas.microsoft.com/office/drawing/2014/main" id="{C7A9D949-74B1-F579-B02D-883D32733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89" y="2335356"/>
            <a:ext cx="2762288" cy="367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90124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4AC59-8A41-9165-0B9E-0DED75A8A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tan background&#10;&#10;AI-generated content may be incorrect.">
            <a:extLst>
              <a:ext uri="{FF2B5EF4-FFF2-40B4-BE49-F238E27FC236}">
                <a16:creationId xmlns:a16="http://schemas.microsoft.com/office/drawing/2014/main" id="{3F5997B7-1F16-2ECB-F39F-C214B4DD8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595" y="242022"/>
            <a:ext cx="20200638" cy="9877337"/>
          </a:xfrm>
          <a:prstGeom prst="rect">
            <a:avLst/>
          </a:prstGeom>
        </p:spPr>
      </p:pic>
      <p:pic>
        <p:nvPicPr>
          <p:cNvPr id="10" name="Picture 9" descr="A front and back of a black shirt&#10;&#10;AI-generated content may be incorrect.">
            <a:extLst>
              <a:ext uri="{FF2B5EF4-FFF2-40B4-BE49-F238E27FC236}">
                <a16:creationId xmlns:a16="http://schemas.microsoft.com/office/drawing/2014/main" id="{7F3E26DA-F6AB-C7D5-C154-EBB2EA93E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26" y="2590800"/>
            <a:ext cx="5310148" cy="40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497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91BF7-DC4B-12CE-8719-7B00184E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noProof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6C4530-60B2-CFAD-D769-C5FEA6379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004"/>
          <a:stretch/>
        </p:blipFill>
        <p:spPr>
          <a:xfrm>
            <a:off x="-22213323" y="-7620000"/>
            <a:ext cx="35091123" cy="41816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D3CB67-25D2-F458-0F2B-82253879B503}"/>
              </a:ext>
            </a:extLst>
          </p:cNvPr>
          <p:cNvSpPr txBox="1"/>
          <p:nvPr/>
        </p:nvSpPr>
        <p:spPr>
          <a:xfrm>
            <a:off x="590308" y="191505"/>
            <a:ext cx="45054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800" noProof="0" err="1">
                <a:solidFill>
                  <a:schemeClr val="bg1"/>
                </a:solidFill>
                <a:latin typeface="Notable" panose="00000500000000000000" pitchFamily="2" charset="0"/>
              </a:rPr>
              <a:t>Recap</a:t>
            </a:r>
            <a:endParaRPr lang="nl-NL" sz="13800" noProof="0">
              <a:solidFill>
                <a:schemeClr val="bg1"/>
              </a:solidFill>
              <a:latin typeface="Notabl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82D45-7506-755E-5D00-AB7F9FD902A5}"/>
              </a:ext>
            </a:extLst>
          </p:cNvPr>
          <p:cNvSpPr txBox="1"/>
          <p:nvPr/>
        </p:nvSpPr>
        <p:spPr>
          <a:xfrm>
            <a:off x="-20083744" y="99171"/>
            <a:ext cx="807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sz="7200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1B56E-2139-B46C-9E9C-9CC94F88CE0B}"/>
              </a:ext>
            </a:extLst>
          </p:cNvPr>
          <p:cNvSpPr txBox="1"/>
          <p:nvPr/>
        </p:nvSpPr>
        <p:spPr>
          <a:xfrm>
            <a:off x="-16675921" y="19358701"/>
            <a:ext cx="11475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80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80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FBA17-6E31-3B99-A6F2-BD3CF12AA6CC}"/>
              </a:ext>
            </a:extLst>
          </p:cNvPr>
          <p:cNvSpPr txBox="1"/>
          <p:nvPr/>
        </p:nvSpPr>
        <p:spPr>
          <a:xfrm>
            <a:off x="36892678" y="13946864"/>
            <a:ext cx="8187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  <a:endParaRPr lang="nl-NL" sz="1600" noProof="0">
              <a:solidFill>
                <a:srgbClr val="F5C49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AC5219-A3C4-DAD9-AE12-DE0B878C9223}"/>
              </a:ext>
            </a:extLst>
          </p:cNvPr>
          <p:cNvSpPr txBox="1"/>
          <p:nvPr/>
        </p:nvSpPr>
        <p:spPr>
          <a:xfrm>
            <a:off x="34531264" y="1207167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76D5EC5-07DE-A6E5-5923-772F47ED1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2169464"/>
            <a:ext cx="9067800" cy="1119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35127-35A6-409B-7D1D-0E776D28F4B8}"/>
              </a:ext>
            </a:extLst>
          </p:cNvPr>
          <p:cNvSpPr txBox="1"/>
          <p:nvPr/>
        </p:nvSpPr>
        <p:spPr>
          <a:xfrm>
            <a:off x="14325600" y="1676400"/>
            <a:ext cx="387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/>
              <a:t>Voor Jen:</a:t>
            </a:r>
          </a:p>
          <a:p>
            <a:r>
              <a:rPr lang="nl-NL" noProof="0"/>
              <a:t>Uitleg en </a:t>
            </a:r>
            <a:r>
              <a:rPr lang="nl-NL" noProof="0" err="1"/>
              <a:t>recap</a:t>
            </a:r>
            <a:r>
              <a:rPr lang="nl-NL" noProof="0"/>
              <a:t> over het vorig gesprek met Boris. Praat over de gekozen </a:t>
            </a:r>
            <a:r>
              <a:rPr lang="nl-NL" noProof="0" err="1"/>
              <a:t>style</a:t>
            </a:r>
            <a:r>
              <a:rPr lang="nl-NL" noProof="0"/>
              <a:t> </a:t>
            </a:r>
            <a:r>
              <a:rPr lang="nl-NL" noProof="0" err="1"/>
              <a:t>scape</a:t>
            </a:r>
            <a:r>
              <a:rPr lang="nl-NL" noProof="0"/>
              <a:t> en logo plus wat hij zelf doorgaf wat hij tof en mooi vond </a:t>
            </a:r>
          </a:p>
        </p:txBody>
      </p:sp>
    </p:spTree>
    <p:extLst>
      <p:ext uri="{BB962C8B-B14F-4D97-AF65-F5344CB8AC3E}">
        <p14:creationId xmlns:p14="http://schemas.microsoft.com/office/powerpoint/2010/main" val="227458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1E968-F86D-14E1-ECC4-27AEDF1D7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tan background&#10;&#10;AI-generated content may be incorrect.">
            <a:extLst>
              <a:ext uri="{FF2B5EF4-FFF2-40B4-BE49-F238E27FC236}">
                <a16:creationId xmlns:a16="http://schemas.microsoft.com/office/drawing/2014/main" id="{8BE3D1AF-7B0B-CFFB-2A78-E1388247F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1989" y="-10972800"/>
            <a:ext cx="42357432" cy="20711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25715E-1093-CE00-4EF6-9B6BA5D30971}"/>
              </a:ext>
            </a:extLst>
          </p:cNvPr>
          <p:cNvSpPr txBox="1"/>
          <p:nvPr/>
        </p:nvSpPr>
        <p:spPr>
          <a:xfrm>
            <a:off x="747368" y="3075057"/>
            <a:ext cx="621952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4000" noProof="0">
                <a:latin typeface="Notable"/>
              </a:rPr>
              <a:t>Dankjewel voor de aandacht </a:t>
            </a:r>
          </a:p>
        </p:txBody>
      </p:sp>
    </p:spTree>
    <p:extLst>
      <p:ext uri="{BB962C8B-B14F-4D97-AF65-F5344CB8AC3E}">
        <p14:creationId xmlns:p14="http://schemas.microsoft.com/office/powerpoint/2010/main" val="10107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34E95F6-3D22-775D-090F-4C8AB9DB5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76400" y="-2169464"/>
            <a:ext cx="9067800" cy="1119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F002F-E167-D2F1-ED2E-661FFE38B917}"/>
              </a:ext>
            </a:extLst>
          </p:cNvPr>
          <p:cNvSpPr txBox="1"/>
          <p:nvPr/>
        </p:nvSpPr>
        <p:spPr>
          <a:xfrm>
            <a:off x="207060" y="1005331"/>
            <a:ext cx="387096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 noProof="0">
                <a:latin typeface="Notable"/>
                <a:ea typeface="Open Sans"/>
                <a:cs typeface="Open Sans"/>
              </a:rPr>
              <a:t>Boris zijn interesse</a:t>
            </a:r>
            <a:endParaRPr lang="nl-NL" b="1" noProof="0"/>
          </a:p>
          <a:p>
            <a:endParaRPr lang="nl-NL" noProof="0">
              <a:latin typeface="Open Sans"/>
              <a:ea typeface="Open Sans"/>
              <a:cs typeface="Open San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2CDE313-0E55-DF34-62FE-1EAE6B788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83648" y="1405441"/>
            <a:ext cx="15727841" cy="2124974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0205842-104F-C320-F656-C9A2B0930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31" t="2041" r="49335" b="-2041"/>
          <a:stretch/>
        </p:blipFill>
        <p:spPr>
          <a:xfrm>
            <a:off x="-35441643" y="-5913120"/>
            <a:ext cx="35228283" cy="41816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41F88-C29E-B70E-AAD1-F08B0B6A42CD}"/>
              </a:ext>
            </a:extLst>
          </p:cNvPr>
          <p:cNvSpPr txBox="1"/>
          <p:nvPr/>
        </p:nvSpPr>
        <p:spPr>
          <a:xfrm>
            <a:off x="207060" y="2021149"/>
            <a:ext cx="356811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Open Sans"/>
                <a:cs typeface="Open Sans"/>
              </a:rPr>
              <a:t>Balans tussen kalmte en energie</a:t>
            </a:r>
            <a:br>
              <a:rPr lang="nl-NL" sz="1600" noProof="0">
                <a:latin typeface="Open Sans"/>
                <a:ea typeface="Open Sans"/>
                <a:cs typeface="Open Sans"/>
              </a:rPr>
            </a:br>
            <a:endParaRPr lang="nl-NL" sz="16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Open Sans"/>
                <a:cs typeface="Open Sans"/>
              </a:rPr>
              <a:t>Contrast tussen warme en koele kleuren</a:t>
            </a:r>
            <a:br>
              <a:rPr lang="nl-NL" sz="1600" noProof="0">
                <a:latin typeface="Open Sans"/>
                <a:ea typeface="Open Sans"/>
                <a:cs typeface="Open Sans"/>
              </a:rPr>
            </a:br>
            <a:endParaRPr lang="nl-NL" sz="16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Open Sans"/>
                <a:cs typeface="Open Sans"/>
              </a:rPr>
              <a:t>Mysterieus en ontdekkend gevoel</a:t>
            </a:r>
            <a:br>
              <a:rPr lang="nl-NL" sz="1600" noProof="0">
                <a:latin typeface="Open Sans"/>
                <a:ea typeface="Open Sans"/>
                <a:cs typeface="Open Sans"/>
              </a:rPr>
            </a:br>
            <a:endParaRPr lang="nl-NL" sz="16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Open Sans"/>
                <a:cs typeface="Open Sans"/>
              </a:rPr>
              <a:t>Strakheid versus organische vormen</a:t>
            </a:r>
            <a:br>
              <a:rPr lang="nl-NL" sz="1600" noProof="0">
                <a:latin typeface="Open Sans"/>
                <a:ea typeface="Open Sans"/>
                <a:cs typeface="Open Sans"/>
              </a:rPr>
            </a:br>
            <a:endParaRPr lang="nl-NL" sz="16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Open Sans"/>
                <a:cs typeface="Open Sans"/>
              </a:rPr>
              <a:t>Mystieke en ruimtelijke sfeer</a:t>
            </a:r>
            <a:br>
              <a:rPr lang="nl-NL" sz="1600" noProof="0">
                <a:latin typeface="Open Sans"/>
                <a:ea typeface="Open Sans"/>
                <a:cs typeface="Open Sans"/>
              </a:rPr>
            </a:br>
            <a:endParaRPr lang="nl-NL" sz="16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Open Sans"/>
                <a:cs typeface="Open Sans"/>
              </a:rPr>
              <a:t>Initialen in abstract design</a:t>
            </a:r>
          </a:p>
          <a:p>
            <a:pPr algn="l"/>
            <a:endParaRPr lang="nl-NL" sz="1600" noProof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048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88700-7E85-AB36-2E0A-697B9EB1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683A928-9DFA-BF03-3612-951E52EFB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8079" y="1729264"/>
            <a:ext cx="15727841" cy="212497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8F78607-109C-3C5F-D8FC-750FD2EC2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76400" y="-2169464"/>
            <a:ext cx="9067800" cy="1119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8DF17-A58C-2C2C-5B83-23B585836F29}"/>
              </a:ext>
            </a:extLst>
          </p:cNvPr>
          <p:cNvSpPr txBox="1"/>
          <p:nvPr/>
        </p:nvSpPr>
        <p:spPr>
          <a:xfrm>
            <a:off x="223407" y="1422393"/>
            <a:ext cx="3411733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+mn-lt"/>
                <a:cs typeface="+mn-lt"/>
              </a:rPr>
              <a:t>Vormen gecombineerd met vloeiende, organische structuren.</a:t>
            </a:r>
            <a:br>
              <a:rPr lang="nl-NL" sz="1600" noProof="0">
                <a:latin typeface="Open Sans"/>
                <a:ea typeface="+mn-lt"/>
                <a:cs typeface="+mn-lt"/>
              </a:rPr>
            </a:br>
            <a:endParaRPr lang="nl-NL" sz="1600" noProof="0">
              <a:latin typeface="Open Sans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+mn-lt"/>
                <a:cs typeface="+mn-lt"/>
              </a:rPr>
              <a:t>Gebruik van abstracte patronen en landschappelijke </a:t>
            </a:r>
            <a:r>
              <a:rPr lang="nl-NL" sz="1600" noProof="0" err="1">
                <a:latin typeface="Open Sans"/>
                <a:ea typeface="+mn-lt"/>
                <a:cs typeface="+mn-lt"/>
              </a:rPr>
              <a:t>visuals</a:t>
            </a:r>
            <a:r>
              <a:rPr lang="nl-NL" sz="1600" noProof="0">
                <a:latin typeface="Open Sans"/>
                <a:ea typeface="+mn-lt"/>
                <a:cs typeface="+mn-lt"/>
              </a:rPr>
              <a:t>.</a:t>
            </a:r>
            <a:br>
              <a:rPr lang="nl-NL" sz="1600" noProof="0">
                <a:latin typeface="Open Sans"/>
                <a:ea typeface="+mn-lt"/>
                <a:cs typeface="+mn-lt"/>
              </a:rPr>
            </a:br>
            <a:endParaRPr lang="nl-NL" sz="1600" noProof="0">
              <a:latin typeface="Open Sans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+mn-lt"/>
                <a:cs typeface="+mn-lt"/>
              </a:rPr>
              <a:t>Warme rood- en oranjetinten versus koele groentinten voor spanning en balans.</a:t>
            </a:r>
            <a:br>
              <a:rPr lang="nl-NL" sz="1600" noProof="0">
                <a:latin typeface="Open Sans"/>
                <a:ea typeface="+mn-lt"/>
                <a:cs typeface="+mn-lt"/>
              </a:rPr>
            </a:br>
            <a:endParaRPr lang="nl-NL" sz="1600" noProof="0">
              <a:latin typeface="Open Sans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+mn-lt"/>
                <a:cs typeface="+mn-lt"/>
              </a:rPr>
              <a:t>Golvende structuren en marmerachtige patronen die een organisch gevoel geven.</a:t>
            </a:r>
            <a:br>
              <a:rPr lang="nl-NL" sz="1600" noProof="0">
                <a:latin typeface="Open Sans"/>
                <a:ea typeface="+mn-lt"/>
                <a:cs typeface="+mn-lt"/>
              </a:rPr>
            </a:br>
            <a:endParaRPr lang="nl-NL" sz="1600" noProof="0">
              <a:latin typeface="Open Sans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nl-NL" sz="1600" noProof="0">
                <a:latin typeface="Open Sans"/>
                <a:ea typeface="+mn-lt"/>
                <a:cs typeface="+mn-lt"/>
              </a:rPr>
              <a:t>Moderne typografie en composities die beweging en flow uitstralen.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0E67F-0B57-D8C4-B493-0BA311065A1F}"/>
              </a:ext>
            </a:extLst>
          </p:cNvPr>
          <p:cNvSpPr txBox="1"/>
          <p:nvPr/>
        </p:nvSpPr>
        <p:spPr>
          <a:xfrm>
            <a:off x="223969" y="696879"/>
            <a:ext cx="4502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 noProof="0" err="1">
                <a:latin typeface="Notable"/>
                <a:ea typeface="+mn-lt"/>
                <a:cs typeface="+mn-lt"/>
              </a:rPr>
              <a:t>Stylescape</a:t>
            </a:r>
            <a:endParaRPr lang="nl-NL" sz="2800" b="1" noProof="0">
              <a:latin typeface="Notable"/>
            </a:endParaRPr>
          </a:p>
        </p:txBody>
      </p:sp>
    </p:spTree>
    <p:extLst>
      <p:ext uri="{BB962C8B-B14F-4D97-AF65-F5344CB8AC3E}">
        <p14:creationId xmlns:p14="http://schemas.microsoft.com/office/powerpoint/2010/main" val="352310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1E64-7DC4-E366-56CF-6F6ECBBC4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75C947-8685-80A3-3F4A-01837431E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22" t="670" r="-51" b="-670"/>
          <a:stretch/>
        </p:blipFill>
        <p:spPr>
          <a:xfrm>
            <a:off x="8861979" y="-2830857"/>
            <a:ext cx="43911446" cy="3639110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DE91116-DA93-4212-E87E-64C3E17B7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168721" y="1729264"/>
            <a:ext cx="15727841" cy="212497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5C4FB62-B7FF-4EC2-6E53-F18341DD8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328079" y="-2169464"/>
            <a:ext cx="9067800" cy="1119692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5230DE2-94E8-C45D-2080-B51AAA26C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79942" y="1532361"/>
            <a:ext cx="2151956" cy="37932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DDCADA8-CA50-7A02-29BA-123AD781E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67783" y="1532361"/>
            <a:ext cx="2151956" cy="3793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CFD78-4C0F-3767-9C81-041CDC11BD06}"/>
              </a:ext>
            </a:extLst>
          </p:cNvPr>
          <p:cNvSpPr txBox="1"/>
          <p:nvPr/>
        </p:nvSpPr>
        <p:spPr>
          <a:xfrm>
            <a:off x="18569775" y="1532361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noProof="0">
                <a:latin typeface="Notable" panose="00000500000000000000" pitchFamily="2" charset="0"/>
              </a:rPr>
              <a:t>Dark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3D31F-E28D-9529-1857-DC5B88360A2E}"/>
              </a:ext>
            </a:extLst>
          </p:cNvPr>
          <p:cNvSpPr txBox="1"/>
          <p:nvPr/>
        </p:nvSpPr>
        <p:spPr>
          <a:xfrm>
            <a:off x="15217565" y="1570663"/>
            <a:ext cx="345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noProof="0">
                <a:solidFill>
                  <a:schemeClr val="bg1"/>
                </a:solidFill>
                <a:latin typeface="Notable" panose="00000500000000000000" pitchFamily="2" charset="0"/>
              </a:rPr>
              <a:t>Light Mode</a:t>
            </a:r>
          </a:p>
        </p:txBody>
      </p:sp>
    </p:spTree>
    <p:extLst>
      <p:ext uri="{BB962C8B-B14F-4D97-AF65-F5344CB8AC3E}">
        <p14:creationId xmlns:p14="http://schemas.microsoft.com/office/powerpoint/2010/main" val="4081850812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12F38-B84C-2125-9351-9BD318382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CB96023F-5172-77E7-76D3-442A78B34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020490" y="-8610600"/>
            <a:ext cx="67155651" cy="4594859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129155-42F0-488F-6988-B100D7BB5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794302" y="1729264"/>
            <a:ext cx="15727841" cy="212497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AA55760-4AF1-0EFF-3ED2-E05772895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-12106258" y="-3869200"/>
            <a:ext cx="12293492" cy="11196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60848-C368-81BE-B89F-F1789CADD7B1}"/>
              </a:ext>
            </a:extLst>
          </p:cNvPr>
          <p:cNvSpPr txBox="1"/>
          <p:nvPr/>
        </p:nvSpPr>
        <p:spPr>
          <a:xfrm>
            <a:off x="567112" y="2193927"/>
            <a:ext cx="375764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Organische penseelstreken van “B” en “S”</a:t>
            </a:r>
            <a:r>
              <a:rPr lang="nl-NL" sz="1200" noProof="0">
                <a:latin typeface="Open Sans"/>
                <a:ea typeface="+mn-lt"/>
                <a:cs typeface="+mn-lt"/>
              </a:rPr>
              <a:t>: Reflecteert de dynamiek van techno muziek.</a:t>
            </a:r>
            <a:br>
              <a:rPr lang="nl-NL" sz="1200" noProof="0">
                <a:latin typeface="Open Sans"/>
                <a:ea typeface="+mn-lt"/>
                <a:cs typeface="+mn-lt"/>
              </a:rPr>
            </a:br>
            <a:endParaRPr lang="nl-NL" sz="12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Contrasterende kleuren</a:t>
            </a:r>
            <a:r>
              <a:rPr lang="nl-NL" sz="1200" noProof="0">
                <a:latin typeface="Open Sans"/>
                <a:ea typeface="+mn-lt"/>
                <a:cs typeface="+mn-lt"/>
              </a:rPr>
              <a:t>: Veelzijdig voor verschillende toepassingen op diverse platforms.</a:t>
            </a:r>
            <a:br>
              <a:rPr lang="nl-NL" sz="1200" noProof="0">
                <a:latin typeface="Open Sans"/>
                <a:ea typeface="+mn-lt"/>
                <a:cs typeface="+mn-lt"/>
              </a:rPr>
            </a:br>
            <a:endParaRPr lang="nl-NL" sz="12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Handgeschilderde esthetiek</a:t>
            </a:r>
            <a:r>
              <a:rPr lang="nl-NL" sz="1200" noProof="0">
                <a:latin typeface="Open Sans"/>
                <a:ea typeface="+mn-lt"/>
                <a:cs typeface="+mn-lt"/>
              </a:rPr>
              <a:t>: Balans tussen technologie en menselijke creativiteit.</a:t>
            </a:r>
            <a:br>
              <a:rPr lang="nl-NL" sz="1200" noProof="0">
                <a:latin typeface="Open Sans"/>
                <a:ea typeface="+mn-lt"/>
                <a:cs typeface="+mn-lt"/>
              </a:rPr>
            </a:br>
            <a:endParaRPr lang="nl-NL" sz="12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Minimalistische stijl</a:t>
            </a:r>
            <a:r>
              <a:rPr lang="nl-NL" sz="1200" noProof="0">
                <a:latin typeface="Open Sans"/>
                <a:ea typeface="+mn-lt"/>
                <a:cs typeface="+mn-lt"/>
              </a:rPr>
              <a:t>: Strakke, moderne uitstraling die past bij house branding.</a:t>
            </a:r>
            <a:br>
              <a:rPr lang="nl-NL" sz="1200" noProof="0">
                <a:latin typeface="Open Sans"/>
                <a:ea typeface="+mn-lt"/>
                <a:cs typeface="+mn-lt"/>
              </a:rPr>
            </a:br>
            <a:endParaRPr lang="nl-NL" sz="12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Gedurfde lettervorm</a:t>
            </a:r>
            <a:r>
              <a:rPr lang="nl-NL" sz="1200" noProof="0">
                <a:latin typeface="Open Sans"/>
                <a:ea typeface="+mn-lt"/>
                <a:cs typeface="+mn-lt"/>
              </a:rPr>
              <a:t>: Versterkt visuele herkenning en impact.</a:t>
            </a:r>
            <a:br>
              <a:rPr lang="nl-NL" sz="1200" noProof="0">
                <a:latin typeface="Open Sans"/>
                <a:ea typeface="+mn-lt"/>
                <a:cs typeface="+mn-lt"/>
              </a:rPr>
            </a:br>
            <a:endParaRPr lang="nl-NL" sz="12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Licht/donker opties</a:t>
            </a:r>
            <a:r>
              <a:rPr lang="nl-NL" sz="1200" noProof="0">
                <a:latin typeface="Open Sans"/>
                <a:ea typeface="+mn-lt"/>
                <a:cs typeface="+mn-lt"/>
              </a:rPr>
              <a:t>: Werkt goed op zowel lichte als donkere achtergronden.</a:t>
            </a:r>
            <a:br>
              <a:rPr lang="nl-NL" sz="1200" noProof="0">
                <a:latin typeface="Open Sans"/>
                <a:ea typeface="+mn-lt"/>
                <a:cs typeface="+mn-lt"/>
              </a:rPr>
            </a:br>
            <a:endParaRPr lang="nl-NL" sz="1200" noProof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nl-NL" sz="1200" b="1" noProof="0">
                <a:latin typeface="Open Sans"/>
                <a:ea typeface="+mn-lt"/>
                <a:cs typeface="+mn-lt"/>
              </a:rPr>
              <a:t>Vloeiende vormen</a:t>
            </a:r>
            <a:r>
              <a:rPr lang="nl-NL" sz="1200" noProof="0">
                <a:latin typeface="Open Sans"/>
                <a:ea typeface="+mn-lt"/>
                <a:cs typeface="+mn-lt"/>
              </a:rPr>
              <a:t>: Suggereren beweging en ritme, passend bij de muziekstijl.</a:t>
            </a:r>
            <a:endParaRPr lang="nl-NL" sz="1200" noProof="0">
              <a:latin typeface="Open Sans"/>
              <a:ea typeface="Open Sans"/>
              <a:cs typeface="Open Sans"/>
            </a:endParaRPr>
          </a:p>
          <a:p>
            <a:endParaRPr lang="nl-NL" sz="1200" noProof="0">
              <a:latin typeface="Open Sans"/>
              <a:ea typeface="Open Sans"/>
              <a:cs typeface="Open San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098B7E0-D7EA-F623-538A-A88D48E7F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2563" y="1343882"/>
            <a:ext cx="2151956" cy="37932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040F355-2999-A1D3-FD65-EF47235C4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00404" y="1343882"/>
            <a:ext cx="2151956" cy="3793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2AA309-8E23-F0C0-1D1F-50082C3945FA}"/>
              </a:ext>
            </a:extLst>
          </p:cNvPr>
          <p:cNvSpPr txBox="1"/>
          <p:nvPr/>
        </p:nvSpPr>
        <p:spPr>
          <a:xfrm>
            <a:off x="8002396" y="1343882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noProof="0">
                <a:latin typeface="Notable" panose="00000500000000000000" pitchFamily="2" charset="0"/>
              </a:rPr>
              <a:t>Dark Mode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67078C-8692-211F-A615-F7C875F15748}"/>
              </a:ext>
            </a:extLst>
          </p:cNvPr>
          <p:cNvSpPr txBox="1"/>
          <p:nvPr/>
        </p:nvSpPr>
        <p:spPr>
          <a:xfrm>
            <a:off x="4650186" y="1382184"/>
            <a:ext cx="345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noProof="0">
                <a:solidFill>
                  <a:schemeClr val="bg1"/>
                </a:solidFill>
                <a:latin typeface="Notable" panose="00000500000000000000" pitchFamily="2" charset="0"/>
              </a:rPr>
              <a:t>Light Mode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F6EDDA1-CB2F-710D-A101-400226BA25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737849" y="-22513030"/>
            <a:ext cx="24452777" cy="18898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8BA4CE-767F-7540-566B-8B4D08C7EE33}"/>
              </a:ext>
            </a:extLst>
          </p:cNvPr>
          <p:cNvSpPr txBox="1"/>
          <p:nvPr/>
        </p:nvSpPr>
        <p:spPr>
          <a:xfrm>
            <a:off x="842818" y="1397000"/>
            <a:ext cx="15701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FD8C0-90BA-F2B0-9301-AD292480D8FF}"/>
              </a:ext>
            </a:extLst>
          </p:cNvPr>
          <p:cNvSpPr txBox="1"/>
          <p:nvPr/>
        </p:nvSpPr>
        <p:spPr>
          <a:xfrm>
            <a:off x="865909" y="1258454"/>
            <a:ext cx="23206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EC0CE1-D797-558E-C2E1-963DBD2A89C8}"/>
              </a:ext>
            </a:extLst>
          </p:cNvPr>
          <p:cNvSpPr txBox="1"/>
          <p:nvPr/>
        </p:nvSpPr>
        <p:spPr>
          <a:xfrm>
            <a:off x="1223818" y="147781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F4E7A-E671-1CDC-C396-0CA170AEC7B6}"/>
              </a:ext>
            </a:extLst>
          </p:cNvPr>
          <p:cNvSpPr txBox="1"/>
          <p:nvPr/>
        </p:nvSpPr>
        <p:spPr>
          <a:xfrm>
            <a:off x="935182" y="1073727"/>
            <a:ext cx="3198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0E18B-CA88-80BC-EFA3-5887F896BFE9}"/>
              </a:ext>
            </a:extLst>
          </p:cNvPr>
          <p:cNvSpPr txBox="1"/>
          <p:nvPr/>
        </p:nvSpPr>
        <p:spPr>
          <a:xfrm>
            <a:off x="571548" y="1378669"/>
            <a:ext cx="4502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 noProof="0">
                <a:latin typeface="Notable"/>
                <a:ea typeface="+mn-lt"/>
                <a:cs typeface="+mn-lt"/>
              </a:rPr>
              <a:t>Logo</a:t>
            </a:r>
            <a:endParaRPr lang="nl-NL" sz="2800" b="1" noProof="0">
              <a:latin typeface="Notable"/>
            </a:endParaRPr>
          </a:p>
        </p:txBody>
      </p:sp>
    </p:spTree>
    <p:extLst>
      <p:ext uri="{BB962C8B-B14F-4D97-AF65-F5344CB8AC3E}">
        <p14:creationId xmlns:p14="http://schemas.microsoft.com/office/powerpoint/2010/main" val="2785046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5AA1-81D5-35BA-D2F4-B31CB3FED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CD82367-5895-7CE8-B22D-63ADA9B12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82315" y="-16372882"/>
            <a:ext cx="24452777" cy="188988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84E6644-2099-BE58-056F-D72EE053E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6679" y="2984631"/>
            <a:ext cx="3938642" cy="2694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B629AC-E982-6035-5FF9-F42CDF3EE90D}"/>
              </a:ext>
            </a:extLst>
          </p:cNvPr>
          <p:cNvSpPr txBox="1"/>
          <p:nvPr/>
        </p:nvSpPr>
        <p:spPr>
          <a:xfrm>
            <a:off x="4117377" y="3244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E89C8-DF08-9F0C-AAE8-6EAA4BFD8EEB}"/>
              </a:ext>
            </a:extLst>
          </p:cNvPr>
          <p:cNvSpPr txBox="1"/>
          <p:nvPr/>
        </p:nvSpPr>
        <p:spPr>
          <a:xfrm>
            <a:off x="3623759" y="4575901"/>
            <a:ext cx="204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16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16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5BE07-DC17-71E0-A37B-59D61352FF8F}"/>
              </a:ext>
            </a:extLst>
          </p:cNvPr>
          <p:cNvSpPr txBox="1"/>
          <p:nvPr/>
        </p:nvSpPr>
        <p:spPr>
          <a:xfrm>
            <a:off x="7205158" y="4162784"/>
            <a:ext cx="127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85D3-EE3F-9D76-B366-5E50712E22D8}"/>
              </a:ext>
            </a:extLst>
          </p:cNvPr>
          <p:cNvSpPr txBox="1"/>
          <p:nvPr/>
        </p:nvSpPr>
        <p:spPr>
          <a:xfrm>
            <a:off x="7160225" y="3365539"/>
            <a:ext cx="14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</p:spTree>
    <p:extLst>
      <p:ext uri="{BB962C8B-B14F-4D97-AF65-F5344CB8AC3E}">
        <p14:creationId xmlns:p14="http://schemas.microsoft.com/office/powerpoint/2010/main" val="1536452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0597-24AF-F17E-C60F-F05A42B45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6E86EAA-E0EA-3476-CC51-8B352579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4830"/>
          <a:stretch/>
        </p:blipFill>
        <p:spPr>
          <a:xfrm>
            <a:off x="-67833768" y="-13548445"/>
            <a:ext cx="103574670" cy="20939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F0BB3-3F5E-10ED-EA73-046194EBECA6}"/>
              </a:ext>
            </a:extLst>
          </p:cNvPr>
          <p:cNvSpPr txBox="1"/>
          <p:nvPr/>
        </p:nvSpPr>
        <p:spPr>
          <a:xfrm>
            <a:off x="-20083744" y="99171"/>
            <a:ext cx="807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 err="1">
                <a:solidFill>
                  <a:srgbClr val="4F7E3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Recap</a:t>
            </a:r>
            <a:endParaRPr lang="nl-NL" sz="7200" noProof="0">
              <a:solidFill>
                <a:srgbClr val="4F7E3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97348-4AB0-FD7C-02C8-3709EBF0F2F7}"/>
              </a:ext>
            </a:extLst>
          </p:cNvPr>
          <p:cNvSpPr txBox="1"/>
          <p:nvPr/>
        </p:nvSpPr>
        <p:spPr>
          <a:xfrm>
            <a:off x="-16675921" y="19358701"/>
            <a:ext cx="11475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noProof="0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Content </a:t>
            </a:r>
            <a:r>
              <a:rPr lang="nl-NL" sz="8000" noProof="0" err="1">
                <a:solidFill>
                  <a:srgbClr val="D25C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Strategy</a:t>
            </a:r>
            <a:endParaRPr lang="nl-NL" sz="8000" noProof="0">
              <a:solidFill>
                <a:srgbClr val="D25C3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4FB18-114F-1C16-6B3D-B93BD7CBF8F4}"/>
              </a:ext>
            </a:extLst>
          </p:cNvPr>
          <p:cNvSpPr txBox="1"/>
          <p:nvPr/>
        </p:nvSpPr>
        <p:spPr>
          <a:xfrm>
            <a:off x="36892678" y="13946864"/>
            <a:ext cx="8187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noProof="0">
                <a:solidFill>
                  <a:srgbClr val="F5C49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Uitvoering</a:t>
            </a:r>
            <a:endParaRPr lang="nl-NL" sz="1600" noProof="0">
              <a:solidFill>
                <a:srgbClr val="F5C49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122BC-5E1D-E0B8-6BF3-B37C4713141E}"/>
              </a:ext>
            </a:extLst>
          </p:cNvPr>
          <p:cNvSpPr txBox="1"/>
          <p:nvPr/>
        </p:nvSpPr>
        <p:spPr>
          <a:xfrm>
            <a:off x="34531264" y="1207167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noProof="0">
                <a:solidFill>
                  <a:srgbClr val="690F1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Brandguide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0E552-813D-ED0E-5DFF-954139D937E8}"/>
              </a:ext>
            </a:extLst>
          </p:cNvPr>
          <p:cNvSpPr txBox="1"/>
          <p:nvPr/>
        </p:nvSpPr>
        <p:spPr>
          <a:xfrm>
            <a:off x="494818" y="276143"/>
            <a:ext cx="591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noProof="0">
                <a:solidFill>
                  <a:schemeClr val="bg1"/>
                </a:solidFill>
                <a:latin typeface="Notable" panose="00000500000000000000" pitchFamily="2" charset="0"/>
              </a:rPr>
              <a:t>Brandguide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856AE69-7A94-3C4B-ED08-44FD348A2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2064938" y="4922564"/>
            <a:ext cx="16321876" cy="3870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A8CD22-9CB2-86EA-28D7-08011A1D5211}"/>
              </a:ext>
            </a:extLst>
          </p:cNvPr>
          <p:cNvSpPr txBox="1"/>
          <p:nvPr/>
        </p:nvSpPr>
        <p:spPr>
          <a:xfrm>
            <a:off x="726830" y="10139830"/>
            <a:ext cx="4970585" cy="64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Jen:</a:t>
            </a:r>
          </a:p>
          <a:p>
            <a:r>
              <a:rPr lang="nl-NL" noProof="0">
                <a:latin typeface="Open Sans" pitchFamily="2" charset="0"/>
                <a:ea typeface="Open Sans" pitchFamily="2" charset="0"/>
                <a:cs typeface="Open Sans" pitchFamily="2" charset="0"/>
              </a:rPr>
              <a:t>Uitleg over de brand guide pagina en keuzes</a:t>
            </a:r>
          </a:p>
        </p:txBody>
      </p:sp>
      <p:pic>
        <p:nvPicPr>
          <p:cNvPr id="16" name="Picture 15" descr="A logo for a brand&#10;&#10;AI-generated content may be incorrect.">
            <a:extLst>
              <a:ext uri="{FF2B5EF4-FFF2-40B4-BE49-F238E27FC236}">
                <a16:creationId xmlns:a16="http://schemas.microsoft.com/office/drawing/2014/main" id="{F08B9854-F583-2570-1373-46E5FF1EF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39830"/>
            <a:ext cx="4897371" cy="3460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2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Vince Schoutrop</dc:creator>
  <cp:revision>2</cp:revision>
  <dcterms:created xsi:type="dcterms:W3CDTF">2025-03-13T08:32:48Z</dcterms:created>
  <dcterms:modified xsi:type="dcterms:W3CDTF">2025-03-13T17:55:17Z</dcterms:modified>
</cp:coreProperties>
</file>